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3"/>
    <p:sldId id="291" r:id="rId4"/>
    <p:sldId id="256" r:id="rId5"/>
    <p:sldId id="259" r:id="rId6"/>
    <p:sldId id="279" r:id="rId7"/>
    <p:sldId id="280" r:id="rId8"/>
    <p:sldId id="281" r:id="rId9"/>
    <p:sldId id="285" r:id="rId10"/>
    <p:sldId id="286" r:id="rId11"/>
    <p:sldId id="290" r:id="rId12"/>
    <p:sldId id="292" r:id="rId13"/>
    <p:sldId id="295" r:id="rId14"/>
    <p:sldId id="293" r:id="rId15"/>
    <p:sldId id="277" r:id="rId16"/>
    <p:sldId id="296" r:id="rId17"/>
    <p:sldId id="309" r:id="rId18"/>
    <p:sldId id="310" r:id="rId19"/>
    <p:sldId id="270" r:id="rId20"/>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2" userDrawn="1">
          <p15:clr>
            <a:srgbClr val="A4A3A4"/>
          </p15:clr>
        </p15:guide>
        <p15:guide id="2" pos="387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A5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p:scale>
          <a:sx n="75" d="100"/>
          <a:sy n="75" d="100"/>
        </p:scale>
        <p:origin x="-1350" y="-864"/>
      </p:cViewPr>
      <p:guideLst>
        <p:guide orient="horz" pos="2132"/>
        <p:guide pos="387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gs" Target="tags/tag2.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pic>
        <p:nvPicPr>
          <p:cNvPr id="7" name="Picture 2" descr="C:\Users\Administrator\Desktop\新品上市.png"/>
          <p:cNvPicPr>
            <a:picLocks noChangeAspect="1" noChangeArrowheads="1"/>
          </p:cNvPicPr>
          <p:nvPr userDrawn="1"/>
        </p:nvPicPr>
        <p:blipFill>
          <a:blip r:embed="rId12"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solidFill>
            <a:srgbClr val="68A5A2"/>
          </a:solidFill>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custDataLst>
              <p:tags r:id="rId1"/>
            </p:custDataLst>
          </p:nvPr>
        </p:nvPicPr>
        <p:blipFill>
          <a:blip r:embed="rId2" cstate="print">
            <a:extLst>
              <a:ext uri="{28A0092B-C50C-407E-A947-70E740481C1C}">
                <a14:useLocalDpi xmlns:a14="http://schemas.microsoft.com/office/drawing/2010/main" val="0"/>
              </a:ext>
            </a:extLst>
          </a:blip>
          <a:srcRect/>
          <a:stretch>
            <a:fillRect/>
          </a:stretch>
        </p:blipFill>
        <p:spPr bwMode="auto">
          <a:xfrm rot="5400000">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1883950" y="2494098"/>
            <a:ext cx="8302171" cy="1337945"/>
          </a:xfrm>
          <a:prstGeom prst="rect">
            <a:avLst/>
          </a:prstGeom>
        </p:spPr>
        <p:txBody>
          <a:bodyPr wrap="square">
            <a:spAutoFit/>
          </a:bodyPr>
          <a:lstStyle/>
          <a:p>
            <a:pPr algn="l">
              <a:lnSpc>
                <a:spcPct val="150000"/>
              </a:lnSpc>
            </a:pPr>
            <a:r>
              <a:rPr lang="en-US" altLang="zh-CN" sz="5400" dirty="0">
                <a:solidFill>
                  <a:schemeClr val="tx1"/>
                </a:solidFill>
                <a:effectLst>
                  <a:outerShdw blurRad="38100" dist="19050" dir="2700000" algn="tl" rotWithShape="0">
                    <a:schemeClr val="dk1">
                      <a:alpha val="40000"/>
                    </a:schemeClr>
                  </a:outerShdw>
                </a:effectLst>
                <a:latin typeface="+mj-lt"/>
                <a:ea typeface="方正清刻本悦宋简体"/>
                <a:sym typeface="Times New Roman" panose="02020603050405020304"/>
              </a:rPr>
              <a:t>        </a:t>
            </a:r>
            <a:r>
              <a:rPr lang="zh-CN" altLang="en-US" sz="5400" dirty="0">
                <a:solidFill>
                  <a:schemeClr val="tx1"/>
                </a:solidFill>
                <a:effectLst>
                  <a:outerShdw blurRad="38100" dist="19050" dir="2700000" algn="tl" rotWithShape="0">
                    <a:schemeClr val="dk1">
                      <a:alpha val="40000"/>
                    </a:schemeClr>
                  </a:outerShdw>
                </a:effectLst>
                <a:latin typeface="+mj-lt"/>
                <a:ea typeface="方正清刻本悦宋简体"/>
                <a:sym typeface="Times New Roman" panose="02020603050405020304"/>
              </a:rPr>
              <a:t>实用科技英语翻译</a:t>
            </a:r>
            <a:endParaRPr lang="zh-CN" altLang="en-US" sz="5400" dirty="0">
              <a:solidFill>
                <a:schemeClr val="tx1"/>
              </a:solidFill>
              <a:effectLst>
                <a:outerShdw blurRad="38100" dist="19050" dir="2700000" algn="tl" rotWithShape="0">
                  <a:schemeClr val="dk1">
                    <a:alpha val="40000"/>
                  </a:schemeClr>
                </a:outerShdw>
              </a:effectLst>
              <a:latin typeface="+mj-lt"/>
              <a:ea typeface="方正清刻本悦宋简体"/>
              <a:sym typeface="Times New Roman" panose="02020603050405020304"/>
            </a:endParaRPr>
          </a:p>
        </p:txBody>
      </p:sp>
      <p:sp>
        <p:nvSpPr>
          <p:cNvPr id="2" name="文本框 1"/>
          <p:cNvSpPr txBox="1"/>
          <p:nvPr/>
        </p:nvSpPr>
        <p:spPr>
          <a:xfrm>
            <a:off x="7261860" y="4716780"/>
            <a:ext cx="3245485" cy="521970"/>
          </a:xfrm>
          <a:prstGeom prst="rect">
            <a:avLst/>
          </a:prstGeom>
          <a:noFill/>
        </p:spPr>
        <p:txBody>
          <a:bodyPr wrap="square" rtlCol="0">
            <a:spAutoFit/>
          </a:bodyPr>
          <a:p>
            <a:r>
              <a:rPr lang="zh-CN" altLang="en-US" sz="2800"/>
              <a:t>软件</a:t>
            </a:r>
            <a:r>
              <a:rPr lang="en-US" altLang="zh-CN" sz="2800"/>
              <a:t>2002 </a:t>
            </a:r>
            <a:r>
              <a:rPr lang="zh-CN" altLang="en-US" sz="2800"/>
              <a:t>任文</a:t>
            </a:r>
            <a:r>
              <a:rPr lang="zh-CN" altLang="en-US" sz="2800"/>
              <a:t>斌</a:t>
            </a:r>
            <a:endParaRPr lang="zh-CN" altLang="en-US" sz="280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p:nvPr/>
        </p:nvSpPr>
        <p:spPr>
          <a:xfrm>
            <a:off x="3839026" y="1152978"/>
            <a:ext cx="4513944" cy="4513944"/>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a:ea typeface="方正清刻本悦宋简体"/>
              <a:sym typeface="Times New Roman" panose="02020603050405020304"/>
            </a:endParaRPr>
          </a:p>
        </p:txBody>
      </p:sp>
      <p:sp>
        <p:nvSpPr>
          <p:cNvPr id="21" name="椭圆 20"/>
          <p:cNvSpPr/>
          <p:nvPr/>
        </p:nvSpPr>
        <p:spPr>
          <a:xfrm>
            <a:off x="4872822" y="2100324"/>
            <a:ext cx="2446351" cy="76238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a:solidFill>
                  <a:schemeClr val="bg1"/>
                </a:solidFill>
                <a:latin typeface="Times New Roman" panose="02020603050405020304"/>
                <a:ea typeface="方正清刻本悦宋简体"/>
                <a:sym typeface="Times New Roman" panose="02020603050405020304"/>
              </a:rPr>
              <a:t>2</a:t>
            </a:r>
            <a:endParaRPr lang="en-US" altLang="zh-CN" sz="11500" dirty="0">
              <a:solidFill>
                <a:schemeClr val="bg1"/>
              </a:solidFill>
              <a:latin typeface="Times New Roman" panose="02020603050405020304"/>
              <a:ea typeface="方正清刻本悦宋简体"/>
              <a:sym typeface="Times New Roman" panose="02020603050405020304"/>
            </a:endParaRPr>
          </a:p>
        </p:txBody>
      </p:sp>
      <p:sp>
        <p:nvSpPr>
          <p:cNvPr id="25" name="矩形 24"/>
          <p:cNvSpPr/>
          <p:nvPr/>
        </p:nvSpPr>
        <p:spPr>
          <a:xfrm>
            <a:off x="4598351" y="3551174"/>
            <a:ext cx="2926080" cy="922020"/>
          </a:xfrm>
          <a:prstGeom prst="rect">
            <a:avLst/>
          </a:prstGeom>
        </p:spPr>
        <p:txBody>
          <a:bodyPr wrap="none">
            <a:spAutoFit/>
          </a:bodyPr>
          <a:lstStyle/>
          <a:p>
            <a:r>
              <a:rPr lang="zh-CN" altLang="en-US" sz="5400" dirty="0">
                <a:solidFill>
                  <a:schemeClr val="bg1"/>
                </a:solidFill>
                <a:latin typeface="Times New Roman" panose="02020603050405020304"/>
                <a:ea typeface="方正清刻本悦宋简体"/>
                <a:sym typeface="Times New Roman" panose="02020603050405020304"/>
              </a:rPr>
              <a:t>文献分享</a:t>
            </a:r>
            <a:endParaRPr lang="zh-CN" altLang="en-US" sz="5400" dirty="0">
              <a:solidFill>
                <a:schemeClr val="bg1"/>
              </a:solidFill>
              <a:latin typeface="Times New Roman" panose="02020603050405020304"/>
              <a:ea typeface="方正清刻本悦宋简体"/>
              <a:sym typeface="Times New Roman" panose="02020603050405020304"/>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458210" y="1790065"/>
            <a:ext cx="4064000" cy="368300"/>
          </a:xfrm>
          <a:prstGeom prst="rect">
            <a:avLst/>
          </a:prstGeom>
          <a:noFill/>
        </p:spPr>
        <p:txBody>
          <a:bodyPr wrap="square" rtlCol="0">
            <a:spAutoFit/>
          </a:bodyPr>
          <a:p>
            <a:endParaRPr lang="zh-CN" altLang="en-US"/>
          </a:p>
        </p:txBody>
      </p:sp>
      <p:sp>
        <p:nvSpPr>
          <p:cNvPr id="3" name="文本框 2"/>
          <p:cNvSpPr txBox="1"/>
          <p:nvPr/>
        </p:nvSpPr>
        <p:spPr>
          <a:xfrm>
            <a:off x="1724025" y="2158365"/>
            <a:ext cx="9563735" cy="3829685"/>
          </a:xfrm>
          <a:prstGeom prst="rect">
            <a:avLst/>
          </a:prstGeom>
          <a:noFill/>
        </p:spPr>
        <p:txBody>
          <a:bodyPr wrap="square" rtlCol="0">
            <a:noAutofit/>
          </a:bodyPr>
          <a:p>
            <a:r>
              <a:rPr lang="en-US" altLang="zh-CN" sz="2000"/>
              <a:t>        </a:t>
            </a:r>
            <a:r>
              <a:rPr lang="zh-CN" altLang="en-US" sz="2000"/>
              <a:t>You know that a database is a collection of </a:t>
            </a:r>
            <a:r>
              <a:rPr lang="zh-CN" altLang="en-US" sz="2000">
                <a:solidFill>
                  <a:srgbClr val="FF0000"/>
                </a:solidFill>
              </a:rPr>
              <a:t>logically</a:t>
            </a:r>
            <a:r>
              <a:rPr lang="zh-CN" altLang="en-US" sz="2000"/>
              <a:t> related data elements that</a:t>
            </a:r>
            <a:r>
              <a:rPr lang="en-US" altLang="zh-CN" sz="2000"/>
              <a:t> </a:t>
            </a:r>
            <a:r>
              <a:rPr lang="zh-CN" altLang="en-US" sz="2000"/>
              <a:t>may be structured in various ways to meet the multiple processing and retrieval needs</a:t>
            </a:r>
            <a:r>
              <a:rPr lang="en-US" altLang="zh-CN" sz="2000"/>
              <a:t> </a:t>
            </a:r>
            <a:r>
              <a:rPr lang="zh-CN" altLang="en-US" sz="2000"/>
              <a:t>of organizations and individuals. There's nothing new about databases--early ones</a:t>
            </a:r>
            <a:r>
              <a:rPr lang="en-US" altLang="zh-CN" sz="2000"/>
              <a:t> </a:t>
            </a:r>
            <a:r>
              <a:rPr lang="zh-CN" altLang="en-US" sz="2000"/>
              <a:t>were </a:t>
            </a:r>
            <a:r>
              <a:rPr lang="zh-CN" altLang="en-US" sz="2000">
                <a:solidFill>
                  <a:srgbClr val="FF0000"/>
                </a:solidFill>
              </a:rPr>
              <a:t>chiseled</a:t>
            </a:r>
            <a:r>
              <a:rPr lang="zh-CN" altLang="en-US" sz="2000"/>
              <a:t> in stone, penned on scrolls, and written on index cards. But now</a:t>
            </a:r>
            <a:r>
              <a:rPr lang="en-US" altLang="zh-CN" sz="2000"/>
              <a:t> </a:t>
            </a:r>
            <a:r>
              <a:rPr lang="zh-CN" altLang="en-US" sz="2000"/>
              <a:t>databases are commonly recorded on </a:t>
            </a:r>
            <a:r>
              <a:rPr lang="zh-CN" altLang="en-US" sz="2000">
                <a:solidFill>
                  <a:srgbClr val="FF0000"/>
                </a:solidFill>
              </a:rPr>
              <a:t>magnetically </a:t>
            </a:r>
            <a:r>
              <a:rPr lang="zh-CN" altLang="en-US" sz="2000"/>
              <a:t>media, and computer</a:t>
            </a:r>
            <a:r>
              <a:rPr lang="en-US" altLang="zh-CN" sz="2000"/>
              <a:t> </a:t>
            </a:r>
            <a:r>
              <a:rPr lang="zh-CN" altLang="en-US" sz="2000"/>
              <a:t>programs are</a:t>
            </a:r>
            <a:r>
              <a:rPr lang="en-US" altLang="zh-CN" sz="2000"/>
              <a:t> </a:t>
            </a:r>
            <a:r>
              <a:rPr lang="zh-CN" altLang="en-US" sz="2000"/>
              <a:t>required to perform the necessary storage and retrieval operations.</a:t>
            </a:r>
            <a:endParaRPr lang="zh-CN" altLang="en-US" sz="2000"/>
          </a:p>
          <a:p>
            <a:endParaRPr lang="zh-CN" altLang="en-US" sz="2000"/>
          </a:p>
          <a:p>
            <a:r>
              <a:rPr lang="en-US" altLang="zh-CN" sz="2000"/>
              <a:t>logically['lɒdʒɪkli] adv.</a:t>
            </a:r>
            <a:r>
              <a:rPr lang="zh-CN" altLang="en-US" sz="2000"/>
              <a:t>逻辑</a:t>
            </a:r>
            <a:r>
              <a:rPr lang="en-US" altLang="zh-CN" sz="2000"/>
              <a:t>                    chiseled['tʃɪzəld] v.</a:t>
            </a:r>
            <a:r>
              <a:rPr lang="zh-CN" altLang="en-US" sz="2000"/>
              <a:t>凿</a:t>
            </a:r>
            <a:r>
              <a:rPr lang="en-US" altLang="zh-CN" sz="2000"/>
              <a:t>                magnetically adv.</a:t>
            </a:r>
            <a:r>
              <a:rPr lang="zh-CN" altLang="en-US" sz="2000"/>
              <a:t>磁化</a:t>
            </a:r>
            <a:endParaRPr lang="zh-CN" altLang="en-US" sz="2000"/>
          </a:p>
          <a:p>
            <a:endParaRPr lang="zh-CN" altLang="en-US" sz="2000"/>
          </a:p>
          <a:p>
            <a:r>
              <a:rPr lang="zh-CN" altLang="en-US" sz="1600">
                <a:sym typeface="+mn-ea"/>
              </a:rPr>
              <a:t>众所周知，数据库是逻辑上相关的数据元的汇集，这些数据元可以按不同的结构组织起来，以满足单位和个人的多种处理和检索的需要。数据库本身不是什么新鲜事</a:t>
            </a:r>
            <a:r>
              <a:rPr lang="en-US" altLang="zh-CN" sz="1600">
                <a:sym typeface="+mn-ea"/>
              </a:rPr>
              <a:t>---</a:t>
            </a:r>
            <a:r>
              <a:rPr lang="zh-CN" altLang="en-US" sz="1600">
                <a:sym typeface="+mn-ea"/>
              </a:rPr>
              <a:t>早期的数据库凿在石头上，记在名册上，以及写在索引卡中。而现在，数据库普遍记录在可磁化的介质上，并且需要用计算机程序来执行必需的存储和检索操作。</a:t>
            </a:r>
            <a:endParaRPr lang="zh-CN" altLang="en-US" sz="1600"/>
          </a:p>
        </p:txBody>
      </p:sp>
      <p:sp>
        <p:nvSpPr>
          <p:cNvPr id="4" name="文本框 3"/>
          <p:cNvSpPr txBox="1"/>
          <p:nvPr/>
        </p:nvSpPr>
        <p:spPr>
          <a:xfrm>
            <a:off x="1724025" y="870585"/>
            <a:ext cx="8509635" cy="1287780"/>
          </a:xfrm>
          <a:prstGeom prst="rect">
            <a:avLst/>
          </a:prstGeom>
          <a:noFill/>
        </p:spPr>
        <p:txBody>
          <a:bodyPr wrap="square" rtlCol="0">
            <a:noAutofit/>
          </a:bodyPr>
          <a:p>
            <a:r>
              <a:rPr lang="en-US" altLang="zh-CN" sz="2400"/>
              <a:t>Database management systems(DBMS) and management information system(MIS)</a:t>
            </a:r>
            <a:endParaRPr lang="en-US" altLang="zh-CN" sz="2400"/>
          </a:p>
          <a:p>
            <a:r>
              <a:rPr lang="zh-CN" altLang="en-US" sz="2400"/>
              <a:t>数据库管理系统（</a:t>
            </a:r>
            <a:r>
              <a:rPr lang="en-US" altLang="zh-CN" sz="2400"/>
              <a:t>DBMS</a:t>
            </a:r>
            <a:r>
              <a:rPr lang="zh-CN" altLang="en-US" sz="2400"/>
              <a:t>）和管理信息系统</a:t>
            </a:r>
            <a:r>
              <a:rPr lang="en-US" altLang="zh-CN" sz="2400"/>
              <a:t>(MIS)</a:t>
            </a:r>
            <a:endParaRPr lang="en-US" altLang="zh-CN" sz="240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458210" y="1790065"/>
            <a:ext cx="4064000" cy="368300"/>
          </a:xfrm>
          <a:prstGeom prst="rect">
            <a:avLst/>
          </a:prstGeom>
          <a:noFill/>
        </p:spPr>
        <p:txBody>
          <a:bodyPr wrap="square" rtlCol="0">
            <a:spAutoFit/>
          </a:bodyPr>
          <a:p>
            <a:endParaRPr lang="zh-CN" altLang="en-US"/>
          </a:p>
        </p:txBody>
      </p:sp>
      <p:sp>
        <p:nvSpPr>
          <p:cNvPr id="3" name="文本框 2"/>
          <p:cNvSpPr txBox="1"/>
          <p:nvPr/>
        </p:nvSpPr>
        <p:spPr>
          <a:xfrm>
            <a:off x="1977390" y="1171575"/>
            <a:ext cx="9037320" cy="4071620"/>
          </a:xfrm>
          <a:prstGeom prst="rect">
            <a:avLst/>
          </a:prstGeom>
          <a:noFill/>
        </p:spPr>
        <p:txBody>
          <a:bodyPr wrap="square" rtlCol="0">
            <a:noAutofit/>
          </a:bodyPr>
          <a:p>
            <a:r>
              <a:rPr lang="en-US" altLang="zh-CN" sz="2000"/>
              <a:t>       </a:t>
            </a:r>
            <a:r>
              <a:rPr lang="zh-CN" altLang="en-US" sz="2000"/>
              <a:t>You'll see in the following pages that complex data relationships and linkages may be found in all but the simplest databases. The system software package that</a:t>
            </a:r>
            <a:r>
              <a:rPr lang="en-US" altLang="zh-CN" sz="2000"/>
              <a:t> </a:t>
            </a:r>
            <a:r>
              <a:rPr lang="zh-CN" altLang="en-US" sz="2000"/>
              <a:t>handles the difficult tasks associated with creating, accessing, and maintaining</a:t>
            </a:r>
            <a:r>
              <a:rPr lang="en-US" altLang="zh-CN" sz="2000"/>
              <a:t> </a:t>
            </a:r>
            <a:r>
              <a:rPr lang="zh-CN" altLang="en-US" sz="2000"/>
              <a:t>database records is called a database management system (DBMS). The programs in</a:t>
            </a:r>
            <a:r>
              <a:rPr lang="en-US" altLang="zh-CN" sz="2000"/>
              <a:t> </a:t>
            </a:r>
            <a:r>
              <a:rPr lang="zh-CN" altLang="en-US" sz="2000"/>
              <a:t>a DBMS package establish an interface between the database itself and the users of</a:t>
            </a:r>
            <a:r>
              <a:rPr lang="en-US" altLang="zh-CN" sz="2000"/>
              <a:t> </a:t>
            </a:r>
            <a:r>
              <a:rPr lang="zh-CN" altLang="en-US" sz="2000"/>
              <a:t>the database. (These users may be applications programmers, managers and others</a:t>
            </a:r>
            <a:r>
              <a:rPr lang="en-US" altLang="zh-CN" sz="2000"/>
              <a:t> </a:t>
            </a:r>
            <a:r>
              <a:rPr lang="zh-CN" altLang="en-US" sz="2000"/>
              <a:t>with information needs, and various OS（</a:t>
            </a:r>
            <a:r>
              <a:rPr lang="en-US" altLang="zh-CN" sz="2000"/>
              <a:t>operating system</a:t>
            </a:r>
            <a:r>
              <a:rPr lang="zh-CN" altLang="en-US" sz="2000"/>
              <a:t>） programs. )</a:t>
            </a:r>
            <a:endParaRPr lang="zh-CN" altLang="en-US" sz="2000"/>
          </a:p>
          <a:p>
            <a:endParaRPr lang="zh-CN" altLang="en-US" sz="2000"/>
          </a:p>
          <a:p>
            <a:endParaRPr lang="zh-CN" altLang="en-US" sz="2000"/>
          </a:p>
          <a:p>
            <a:r>
              <a:rPr lang="en-US" altLang="zh-CN" sz="2000"/>
              <a:t>     </a:t>
            </a:r>
            <a:r>
              <a:rPr lang="zh-CN" altLang="en-US" sz="2000"/>
              <a:t>如下所述，</a:t>
            </a:r>
            <a:r>
              <a:rPr lang="zh-CN" altLang="en-US" sz="2000">
                <a:sym typeface="+mn-ea"/>
              </a:rPr>
              <a:t>除最简单</a:t>
            </a:r>
            <a:r>
              <a:rPr lang="zh-CN" altLang="en-US" sz="2000">
                <a:sym typeface="+mn-ea"/>
              </a:rPr>
              <a:t>以外的</a:t>
            </a:r>
            <a:r>
              <a:rPr lang="zh-CN" altLang="en-US" sz="2000"/>
              <a:t>所有数据库中都有复杂的数据关系及其链接。处</a:t>
            </a:r>
            <a:endParaRPr lang="zh-CN" altLang="en-US" sz="2000"/>
          </a:p>
          <a:p>
            <a:r>
              <a:rPr lang="zh-CN" altLang="en-US" sz="2000"/>
              <a:t>理与创建、访问以及维护数据库记录有关的复杂任务的系统软件包叫做数据库管理系统(DBMS)。DBMS软件包中的程序在数据库与其用户间建立接口。(这些用</a:t>
            </a:r>
            <a:endParaRPr lang="zh-CN" altLang="en-US" sz="2000"/>
          </a:p>
          <a:p>
            <a:r>
              <a:rPr lang="zh-CN" altLang="en-US" sz="2000"/>
              <a:t>户可以是应用程序员、管理员、及其他需要信息的人员和各种操作系统程序)。</a:t>
            </a:r>
            <a:endParaRPr lang="zh-CN" altLang="en-US" sz="200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458210" y="1790065"/>
            <a:ext cx="4064000" cy="368300"/>
          </a:xfrm>
          <a:prstGeom prst="rect">
            <a:avLst/>
          </a:prstGeom>
          <a:noFill/>
        </p:spPr>
        <p:txBody>
          <a:bodyPr wrap="square" rtlCol="0">
            <a:spAutoFit/>
          </a:bodyPr>
          <a:p>
            <a:endParaRPr lang="zh-CN" altLang="en-US"/>
          </a:p>
        </p:txBody>
      </p:sp>
      <p:sp>
        <p:nvSpPr>
          <p:cNvPr id="3" name="文本框 2"/>
          <p:cNvSpPr txBox="1"/>
          <p:nvPr/>
        </p:nvSpPr>
        <p:spPr>
          <a:xfrm>
            <a:off x="1835150" y="1333500"/>
            <a:ext cx="8621395" cy="4102735"/>
          </a:xfrm>
          <a:prstGeom prst="rect">
            <a:avLst/>
          </a:prstGeom>
          <a:noFill/>
        </p:spPr>
        <p:txBody>
          <a:bodyPr wrap="square" rtlCol="0">
            <a:noAutofit/>
          </a:bodyPr>
          <a:p>
            <a:r>
              <a:rPr lang="en-US" altLang="zh-CN" sz="2000"/>
              <a:t>       </a:t>
            </a:r>
            <a:r>
              <a:rPr lang="zh-CN" altLang="en-US" sz="2000"/>
              <a:t>A DBMS can organize, process, and present selected data elements from the</a:t>
            </a:r>
            <a:r>
              <a:rPr lang="en-US" altLang="zh-CN" sz="2000"/>
              <a:t> </a:t>
            </a:r>
            <a:r>
              <a:rPr lang="zh-CN" altLang="en-US" sz="2000"/>
              <a:t>database. This capability enables decision makers to search, </a:t>
            </a:r>
            <a:r>
              <a:rPr lang="zh-CN" altLang="en-US" sz="2000">
                <a:solidFill>
                  <a:schemeClr val="tx1"/>
                </a:solidFill>
              </a:rPr>
              <a:t>probe</a:t>
            </a:r>
            <a:r>
              <a:rPr lang="zh-CN" altLang="en-US" sz="2000"/>
              <a:t>, and query</a:t>
            </a:r>
            <a:r>
              <a:rPr lang="en-US" altLang="zh-CN" sz="2000"/>
              <a:t> </a:t>
            </a:r>
            <a:r>
              <a:rPr lang="zh-CN" altLang="en-US" sz="2000"/>
              <a:t>database contents in order to extract answers to </a:t>
            </a:r>
            <a:r>
              <a:rPr lang="zh-CN" altLang="en-US" sz="2000">
                <a:solidFill>
                  <a:srgbClr val="FF0000"/>
                </a:solidFill>
              </a:rPr>
              <a:t>nonrecurring</a:t>
            </a:r>
            <a:r>
              <a:rPr lang="zh-CN" altLang="en-US" sz="2000"/>
              <a:t> and unplanned questions</a:t>
            </a:r>
            <a:r>
              <a:rPr lang="en-US" altLang="zh-CN" sz="2000"/>
              <a:t> </a:t>
            </a:r>
            <a:r>
              <a:rPr lang="zh-CN" altLang="en-US" sz="2000"/>
              <a:t>that aren't available in regular reports. These questions might initially be vague and/or</a:t>
            </a:r>
            <a:r>
              <a:rPr lang="en-US" altLang="zh-CN" sz="2000"/>
              <a:t> </a:t>
            </a:r>
            <a:r>
              <a:rPr lang="zh-CN" altLang="en-US" sz="2000"/>
              <a:t>poorly defined, but people can "</a:t>
            </a:r>
            <a:r>
              <a:rPr lang="zh-CN" altLang="en-US" sz="2000">
                <a:solidFill>
                  <a:srgbClr val="FF0000"/>
                </a:solidFill>
              </a:rPr>
              <a:t>browse</a:t>
            </a:r>
            <a:r>
              <a:rPr lang="zh-CN" altLang="en-US" sz="2000"/>
              <a:t>" through the database until they have the</a:t>
            </a:r>
            <a:r>
              <a:rPr lang="en-US" altLang="zh-CN" sz="2000"/>
              <a:t> </a:t>
            </a:r>
            <a:r>
              <a:rPr lang="zh-CN" altLang="en-US" sz="2000"/>
              <a:t>needed information.</a:t>
            </a:r>
            <a:endParaRPr lang="zh-CN" altLang="en-US" sz="2000"/>
          </a:p>
          <a:p>
            <a:endParaRPr lang="zh-CN" altLang="en-US" sz="2000"/>
          </a:p>
          <a:p>
            <a:r>
              <a:rPr lang="en-US" altLang="zh-CN" sz="2000"/>
              <a:t>nonrecurring </a:t>
            </a:r>
            <a:r>
              <a:rPr lang="zh-CN" altLang="en-US" sz="2000"/>
              <a:t>非经常性的</a:t>
            </a:r>
            <a:r>
              <a:rPr lang="en-US" altLang="zh-CN" sz="2000"/>
              <a:t>                 </a:t>
            </a:r>
            <a:r>
              <a:rPr lang="zh-CN" altLang="en-US" sz="2000">
                <a:sym typeface="+mn-ea"/>
              </a:rPr>
              <a:t>vague</a:t>
            </a:r>
            <a:r>
              <a:rPr lang="en-US" altLang="zh-CN" sz="2000">
                <a:sym typeface="+mn-ea"/>
              </a:rPr>
              <a:t>  </a:t>
            </a:r>
            <a:r>
              <a:rPr lang="zh-CN" altLang="en-US" sz="2000">
                <a:sym typeface="+mn-ea"/>
              </a:rPr>
              <a:t>模糊</a:t>
            </a:r>
            <a:r>
              <a:rPr lang="en-US" altLang="zh-CN" sz="2000">
                <a:sym typeface="+mn-ea"/>
              </a:rPr>
              <a:t>            </a:t>
            </a:r>
            <a:r>
              <a:rPr lang="en-US" altLang="zh-CN" sz="2000"/>
              <a:t> browse </a:t>
            </a:r>
            <a:r>
              <a:rPr lang="zh-CN" altLang="en-US" sz="2000"/>
              <a:t>浏览</a:t>
            </a:r>
            <a:endParaRPr lang="zh-CN" altLang="en-US" sz="2000"/>
          </a:p>
          <a:p>
            <a:endParaRPr lang="zh-CN" altLang="en-US" sz="2000"/>
          </a:p>
          <a:p>
            <a:r>
              <a:rPr lang="zh-CN" altLang="en-US"/>
              <a:t>DBMS可组织、处理和表示从数据库中选出的数据元。该功能使决策者能搜</a:t>
            </a:r>
            <a:endParaRPr lang="zh-CN" altLang="en-US"/>
          </a:p>
          <a:p>
            <a:r>
              <a:rPr lang="zh-CN" altLang="en-US"/>
              <a:t>索、探查和查询数据库的内容，从而对在正规报告中没有的、不再出现的且无法预料的问题作出回答。这些问题最初可能是模糊的并且(或者)是定义不恰当的，但是人们可以浏览数据库直到获得所需的信息</a:t>
            </a:r>
            <a:r>
              <a:rPr lang="zh-CN" altLang="en-US" sz="2000"/>
              <a:t>。</a:t>
            </a:r>
            <a:endParaRPr lang="zh-CN" altLang="en-US" sz="200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814830" y="908685"/>
            <a:ext cx="8246745" cy="4991735"/>
          </a:xfrm>
          <a:prstGeom prst="rect">
            <a:avLst/>
          </a:prstGeom>
          <a:noFill/>
        </p:spPr>
        <p:txBody>
          <a:bodyPr wrap="square" rtlCol="0">
            <a:noAutofit/>
          </a:bodyPr>
          <a:p>
            <a:endParaRPr lang="zh-CN" altLang="en-US" sz="2000">
              <a:sym typeface="+mn-ea"/>
            </a:endParaRPr>
          </a:p>
          <a:p>
            <a:r>
              <a:rPr lang="zh-CN" altLang="en-US" sz="2000">
                <a:sym typeface="+mn-ea"/>
              </a:rPr>
              <a:t>In short, the DBMS will "manage" the stored data items and</a:t>
            </a:r>
            <a:r>
              <a:rPr lang="en-US" altLang="zh-CN" sz="2000">
                <a:sym typeface="+mn-ea"/>
              </a:rPr>
              <a:t> </a:t>
            </a:r>
            <a:r>
              <a:rPr lang="zh-CN" altLang="en-US" sz="2000">
                <a:sym typeface="+mn-ea"/>
              </a:rPr>
              <a:t>assemble the needed items from the common database in response to the queries of</a:t>
            </a:r>
            <a:r>
              <a:rPr lang="en-US" altLang="zh-CN" sz="2000">
                <a:sym typeface="+mn-ea"/>
              </a:rPr>
              <a:t> </a:t>
            </a:r>
            <a:r>
              <a:rPr lang="zh-CN" altLang="en-US" sz="2000">
                <a:sym typeface="+mn-ea"/>
              </a:rPr>
              <a:t>those who aren't programmers. In a file-oriented system, users needing special</a:t>
            </a:r>
            <a:endParaRPr lang="zh-CN" altLang="en-US" sz="2000">
              <a:sym typeface="+mn-ea"/>
            </a:endParaRPr>
          </a:p>
          <a:p>
            <a:r>
              <a:rPr lang="zh-CN" altLang="en-US" sz="2000">
                <a:sym typeface="+mn-ea"/>
              </a:rPr>
              <a:t>information may communicate their needs to a programmer, who, when time permits,will write one or more programs to extract the data and prepare the information. The availability of a DBMS</a:t>
            </a:r>
            <a:r>
              <a:rPr lang="en-US" altLang="zh-CN" sz="2000">
                <a:sym typeface="+mn-ea"/>
              </a:rPr>
              <a:t>,</a:t>
            </a:r>
            <a:r>
              <a:rPr lang="zh-CN" altLang="en-US" sz="2000">
                <a:sym typeface="+mn-ea"/>
              </a:rPr>
              <a:t>however, offers users a much faster alternative communications path .</a:t>
            </a:r>
            <a:endParaRPr lang="zh-CN" altLang="en-US" sz="2000">
              <a:sym typeface="+mn-ea"/>
            </a:endParaRPr>
          </a:p>
          <a:p>
            <a:endParaRPr lang="zh-CN" altLang="en-US" sz="2000">
              <a:sym typeface="+mn-ea"/>
            </a:endParaRPr>
          </a:p>
          <a:p>
            <a:endParaRPr lang="zh-CN" altLang="en-US" sz="2000">
              <a:sym typeface="+mn-ea"/>
            </a:endParaRPr>
          </a:p>
          <a:p>
            <a:endParaRPr lang="zh-CN" altLang="en-US" sz="2000">
              <a:sym typeface="+mn-ea"/>
            </a:endParaRPr>
          </a:p>
          <a:p>
            <a:r>
              <a:rPr lang="en-US" altLang="zh-CN" sz="2000"/>
              <a:t>简言之，DBMS将“管理”存储的数据项，并从公共数据库中汇集所需的数据项以回答非程序员的询问。在面向文件的系统中，需要特定信息的用户应将他们的要求传送给程序员。该程序员在时间允许时，将编写一个或多个程序以提取数据和准备信息。然而，DBMS 的可用性为用户提供了一个更快的替代通信</a:t>
            </a:r>
            <a:r>
              <a:rPr lang="zh-CN" altLang="en-US" sz="2000"/>
              <a:t>的</a:t>
            </a:r>
            <a:r>
              <a:rPr lang="en-US" altLang="zh-CN" sz="2000"/>
              <a:t>通道。</a:t>
            </a:r>
            <a:endParaRPr lang="en-US" altLang="zh-CN" sz="200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814830" y="908685"/>
            <a:ext cx="9220200" cy="4991735"/>
          </a:xfrm>
          <a:prstGeom prst="rect">
            <a:avLst/>
          </a:prstGeom>
          <a:noFill/>
        </p:spPr>
        <p:txBody>
          <a:bodyPr wrap="square" rtlCol="0">
            <a:noAutofit/>
          </a:bodyPr>
          <a:p>
            <a:r>
              <a:rPr lang="en-US" sz="2000"/>
              <a:t>      </a:t>
            </a:r>
            <a:r>
              <a:rPr sz="2000"/>
              <a:t>The management information system (MIS) concept has been defined in dozens</a:t>
            </a:r>
            <a:r>
              <a:rPr lang="en-US" sz="2000"/>
              <a:t> </a:t>
            </a:r>
            <a:r>
              <a:rPr sz="2000"/>
              <a:t>of ways. Since one organization's model of an MIS is likely to differ from that of</a:t>
            </a:r>
            <a:r>
              <a:rPr lang="en-US" sz="2000"/>
              <a:t> </a:t>
            </a:r>
            <a:r>
              <a:rPr sz="2000"/>
              <a:t>another, it's not surprising that their MIS definitions would also vary in scope and</a:t>
            </a:r>
            <a:r>
              <a:rPr lang="en-US" sz="2000"/>
              <a:t> </a:t>
            </a:r>
            <a:r>
              <a:rPr sz="2000"/>
              <a:t>breadth. For our purposes, an MIS can be defined as a network of computer- based data processing procedures developed in an organization and integrated as necessary</a:t>
            </a:r>
            <a:r>
              <a:rPr lang="en-US" sz="2000"/>
              <a:t> </a:t>
            </a:r>
            <a:r>
              <a:rPr sz="2000"/>
              <a:t>with manual and other procedures for the purpose of providing timely and effective</a:t>
            </a:r>
            <a:r>
              <a:rPr lang="en-US" sz="2000"/>
              <a:t> </a:t>
            </a:r>
            <a:r>
              <a:rPr sz="2000"/>
              <a:t>information to support decision making and other necessary management functions.</a:t>
            </a:r>
            <a:endParaRPr sz="2000"/>
          </a:p>
          <a:p>
            <a:endParaRPr lang="en-US" altLang="zh-CN" sz="2000"/>
          </a:p>
          <a:p>
            <a:endParaRPr lang="en-US" altLang="zh-CN" sz="2000"/>
          </a:p>
          <a:p>
            <a:r>
              <a:rPr lang="en-US" altLang="zh-CN"/>
              <a:t>管理信息系统(MIS)的概念已经用数十种方式定义过。因为MIS的组织模型可能各不相同，所以MIS的定义随应用范围和广度而变化就不奇怪了。本文认为，MIS系统可定义为基于计算机的数据处理过程的网络系统，它是一个机构为了支持决策及其他必需的管理功能提供及时有效的信息而开发的，并且可按需要把人工和其他过程结合在</a:t>
            </a:r>
            <a:r>
              <a:rPr lang="zh-CN" altLang="en-US"/>
              <a:t>一</a:t>
            </a:r>
            <a:r>
              <a:rPr lang="en-US" altLang="zh-CN"/>
              <a:t>起。</a:t>
            </a:r>
            <a:endParaRPr lang="en-US" altLang="zh-CN"/>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1784350" y="1120775"/>
            <a:ext cx="9281160" cy="4443730"/>
          </a:xfrm>
          <a:prstGeom prst="rect">
            <a:avLst/>
          </a:prstGeom>
          <a:noFill/>
        </p:spPr>
        <p:txBody>
          <a:bodyPr wrap="square" rtlCol="0">
            <a:noAutofit/>
          </a:bodyPr>
          <a:p>
            <a:r>
              <a:rPr lang="en-US" altLang="zh-CN"/>
              <a:t>        </a:t>
            </a:r>
            <a:r>
              <a:rPr lang="zh-CN" altLang="en-US"/>
              <a:t>Although MIS models differ,most of them recognize the </a:t>
            </a:r>
            <a:r>
              <a:rPr lang="en-US" altLang="zh-CN"/>
              <a:t>same </a:t>
            </a:r>
            <a:r>
              <a:rPr lang="zh-CN" altLang="en-US"/>
              <a:t>concepts. In addition to what might be termed the </a:t>
            </a:r>
            <a:r>
              <a:rPr lang="zh-CN" altLang="en-US">
                <a:solidFill>
                  <a:srgbClr val="FF0000"/>
                </a:solidFill>
              </a:rPr>
              <a:t>horizontal management</a:t>
            </a:r>
            <a:r>
              <a:rPr lang="zh-CN" altLang="en-US"/>
              <a:t> structure</a:t>
            </a:r>
            <a:r>
              <a:rPr lang="en-US" altLang="zh-CN"/>
              <a:t> ,</a:t>
            </a:r>
            <a:r>
              <a:rPr lang="zh-CN" altLang="en-US"/>
              <a:t>an</a:t>
            </a:r>
            <a:r>
              <a:rPr lang="en-US" altLang="zh-CN"/>
              <a:t> </a:t>
            </a:r>
            <a:r>
              <a:rPr lang="zh-CN" altLang="en-US"/>
              <a:t>organization is also divided </a:t>
            </a:r>
            <a:r>
              <a:rPr lang="zh-CN" altLang="en-US">
                <a:solidFill>
                  <a:srgbClr val="FF0000"/>
                </a:solidFill>
              </a:rPr>
              <a:t>vertically </a:t>
            </a:r>
            <a:r>
              <a:rPr lang="zh-CN" altLang="en-US"/>
              <a:t>into different</a:t>
            </a:r>
            <a:r>
              <a:rPr lang="en-US" altLang="zh-CN"/>
              <a:t> </a:t>
            </a:r>
            <a:r>
              <a:rPr lang="zh-CN" altLang="en-US"/>
              <a:t>specialities and functions which require separate information flows .Combining the horizontal managerial levels with the vertical specialities produces the</a:t>
            </a:r>
            <a:r>
              <a:rPr lang="en-US" altLang="zh-CN"/>
              <a:t> </a:t>
            </a:r>
            <a:r>
              <a:rPr lang="zh-CN" altLang="en-US"/>
              <a:t>complex organizational structure . Underlying this structure is a</a:t>
            </a:r>
            <a:r>
              <a:rPr lang="en-US" altLang="zh-CN"/>
              <a:t> </a:t>
            </a:r>
            <a:r>
              <a:rPr lang="zh-CN" altLang="en-US"/>
              <a:t>database consisting, ideally, of internally and externally produced data relating to past,present, and predicted furture events.</a:t>
            </a:r>
            <a:endParaRPr lang="zh-CN" altLang="en-US"/>
          </a:p>
          <a:p>
            <a:endParaRPr lang="zh-CN" altLang="en-US"/>
          </a:p>
          <a:p>
            <a:endParaRPr lang="zh-CN" altLang="en-US"/>
          </a:p>
          <a:p>
            <a:r>
              <a:rPr lang="zh-CN" altLang="en-US">
                <a:sym typeface="+mn-ea"/>
              </a:rPr>
              <a:t>horizontal management</a:t>
            </a:r>
            <a:r>
              <a:rPr lang="en-US" altLang="zh-CN">
                <a:sym typeface="+mn-ea"/>
              </a:rPr>
              <a:t>  </a:t>
            </a:r>
            <a:r>
              <a:rPr lang="zh-CN" altLang="en-US">
                <a:sym typeface="+mn-ea"/>
              </a:rPr>
              <a:t>横向管理</a:t>
            </a:r>
            <a:r>
              <a:rPr lang="en-US" altLang="zh-CN">
                <a:sym typeface="+mn-ea"/>
              </a:rPr>
              <a:t>      </a:t>
            </a:r>
            <a:r>
              <a:rPr lang="zh-CN" altLang="en-US">
                <a:sym typeface="+mn-ea"/>
              </a:rPr>
              <a:t>vertically </a:t>
            </a:r>
            <a:r>
              <a:rPr lang="en-US" altLang="zh-CN">
                <a:sym typeface="+mn-ea"/>
              </a:rPr>
              <a:t>  </a:t>
            </a:r>
            <a:r>
              <a:rPr lang="zh-CN" altLang="en-US">
                <a:sym typeface="+mn-ea"/>
              </a:rPr>
              <a:t>纵向地，垂直地</a:t>
            </a:r>
            <a:endParaRPr lang="zh-CN" altLang="en-US"/>
          </a:p>
          <a:p>
            <a:endParaRPr lang="zh-CN" altLang="en-US"/>
          </a:p>
          <a:p>
            <a:r>
              <a:rPr lang="zh-CN" altLang="en-US"/>
              <a:t>尽管MIS模型不同，但其中大多数都认可</a:t>
            </a:r>
            <a:r>
              <a:rPr lang="zh-CN" altLang="en-US"/>
              <a:t>同一个概念。除横向管理结构如何命名之外，一个机构从纵向也可分成需要独立信息流的不同职能部门。综合横向管理级和纵向特长产生了复杂组织结构。这个结构的基础是数据库，该数据库理想的方式是由内部和外部产生的，与过去、现在及预见到的将来事件相关的数据组成。</a:t>
            </a: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855470" y="1110615"/>
            <a:ext cx="9199880" cy="3910330"/>
          </a:xfrm>
          <a:prstGeom prst="rect">
            <a:avLst/>
          </a:prstGeom>
          <a:noFill/>
        </p:spPr>
        <p:txBody>
          <a:bodyPr wrap="square" rtlCol="0">
            <a:noAutofit/>
          </a:bodyPr>
          <a:p>
            <a:r>
              <a:rPr lang="en-US" altLang="zh-CN"/>
              <a:t>       </a:t>
            </a:r>
            <a:r>
              <a:rPr lang="zh-CN" altLang="en-US"/>
              <a:t>The </a:t>
            </a:r>
            <a:r>
              <a:rPr lang="zh-CN" altLang="en-US">
                <a:solidFill>
                  <a:srgbClr val="FF0000"/>
                </a:solidFill>
              </a:rPr>
              <a:t>formidable</a:t>
            </a:r>
            <a:r>
              <a:rPr lang="zh-CN" altLang="en-US"/>
              <a:t> task of the MIS designer is to develop the information flow</a:t>
            </a:r>
            <a:r>
              <a:rPr lang="en-US" altLang="zh-CN"/>
              <a:t> </a:t>
            </a:r>
            <a:r>
              <a:rPr lang="zh-CN" altLang="en-US"/>
              <a:t>needed to support decision making Generally speaking,much of</a:t>
            </a:r>
            <a:r>
              <a:rPr lang="en-US" altLang="zh-CN"/>
              <a:t> </a:t>
            </a:r>
            <a:r>
              <a:rPr lang="zh-CN" altLang="en-US"/>
              <a:t>the information needed by managers who occupy different levels and who have</a:t>
            </a:r>
            <a:r>
              <a:rPr lang="en-US" altLang="zh-CN"/>
              <a:t> </a:t>
            </a:r>
            <a:r>
              <a:rPr lang="zh-CN" altLang="en-US"/>
              <a:t>different responsibilities is obtained from a col</a:t>
            </a:r>
            <a:r>
              <a:rPr lang="en-US" altLang="zh-CN"/>
              <a:t>le</a:t>
            </a:r>
            <a:r>
              <a:rPr lang="zh-CN" altLang="en-US"/>
              <a:t>ction of existing information systems</a:t>
            </a:r>
            <a:r>
              <a:rPr lang="en-US" altLang="zh-CN"/>
              <a:t> </a:t>
            </a:r>
            <a:r>
              <a:rPr lang="zh-CN" altLang="en-US"/>
              <a:t>(or subsystems) . These systems may be tied together very closely in an MIS. More</a:t>
            </a:r>
            <a:r>
              <a:rPr lang="en-US" altLang="zh-CN"/>
              <a:t> </a:t>
            </a:r>
            <a:r>
              <a:rPr lang="zh-CN" altLang="en-US"/>
              <a:t>often, however, they are more </a:t>
            </a:r>
            <a:r>
              <a:rPr lang="zh-CN" altLang="en-US">
                <a:solidFill>
                  <a:srgbClr val="FF0000"/>
                </a:solidFill>
              </a:rPr>
              <a:t>loosely coupled</a:t>
            </a:r>
            <a:r>
              <a:rPr lang="zh-CN" altLang="en-US"/>
              <a:t>.</a:t>
            </a:r>
            <a:endParaRPr lang="zh-CN" altLang="en-US"/>
          </a:p>
          <a:p>
            <a:endParaRPr lang="zh-CN" altLang="en-US"/>
          </a:p>
          <a:p>
            <a:endParaRPr lang="zh-CN" altLang="en-US"/>
          </a:p>
          <a:p>
            <a:r>
              <a:rPr lang="zh-CN" altLang="en-US">
                <a:sym typeface="+mn-ea"/>
              </a:rPr>
              <a:t>formidable</a:t>
            </a:r>
            <a:r>
              <a:rPr lang="en-US" altLang="zh-CN">
                <a:sym typeface="+mn-ea"/>
              </a:rPr>
              <a:t>  </a:t>
            </a:r>
            <a:r>
              <a:rPr lang="zh-CN" altLang="en-US">
                <a:sym typeface="+mn-ea"/>
              </a:rPr>
              <a:t>艰巨的</a:t>
            </a:r>
            <a:r>
              <a:rPr lang="en-US" altLang="zh-CN">
                <a:sym typeface="+mn-ea"/>
              </a:rPr>
              <a:t>      </a:t>
            </a:r>
            <a:r>
              <a:rPr lang="zh-CN" altLang="en-US">
                <a:sym typeface="+mn-ea"/>
              </a:rPr>
              <a:t>loosely coupled</a:t>
            </a:r>
            <a:r>
              <a:rPr lang="en-US" altLang="zh-CN">
                <a:sym typeface="+mn-ea"/>
              </a:rPr>
              <a:t>  </a:t>
            </a:r>
            <a:r>
              <a:rPr lang="zh-CN" altLang="en-US">
                <a:sym typeface="+mn-ea"/>
              </a:rPr>
              <a:t>松散耦合</a:t>
            </a:r>
            <a:endParaRPr lang="zh-CN" altLang="en-US"/>
          </a:p>
          <a:p>
            <a:endParaRPr lang="zh-CN" altLang="en-US"/>
          </a:p>
          <a:p>
            <a:endParaRPr lang="zh-CN" altLang="en-US"/>
          </a:p>
          <a:p>
            <a:r>
              <a:rPr lang="zh-CN" altLang="en-US"/>
              <a:t>MIS设计者的一个棘手的问题是开发支持决策所需的信息流。一般而言，不同级别与不同职责的管理者所需的信息大多来自现有信息系统(或子系统)的汇集，这些系统在MIS中可紧密地结合在一起，但是，更通常</a:t>
            </a:r>
            <a:r>
              <a:rPr lang="zh-CN" altLang="en-US"/>
              <a:t>存在的情况是松散耦合的。</a:t>
            </a: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5400000">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5242560" y="2271092"/>
            <a:ext cx="1706880" cy="1014730"/>
          </a:xfrm>
          <a:prstGeom prst="rect">
            <a:avLst/>
          </a:prstGeom>
        </p:spPr>
        <p:txBody>
          <a:bodyPr wrap="none">
            <a:spAutoFit/>
          </a:bodyPr>
          <a:lstStyle/>
          <a:p>
            <a:pPr algn="ctr"/>
            <a:r>
              <a:rPr lang="zh-CN" altLang="en-US" sz="6000" dirty="0" smtClean="0">
                <a:solidFill>
                  <a:srgbClr val="00B050"/>
                </a:solidFill>
                <a:latin typeface="Times New Roman" panose="02020603050405020304"/>
                <a:ea typeface="方正清刻本悦宋简体"/>
                <a:sym typeface="Times New Roman" panose="02020603050405020304"/>
              </a:rPr>
              <a:t>谢谢</a:t>
            </a:r>
            <a:endParaRPr lang="zh-CN" altLang="en-US" sz="6000" dirty="0" smtClean="0">
              <a:solidFill>
                <a:srgbClr val="00B050"/>
              </a:solidFill>
              <a:latin typeface="Times New Roman" panose="02020603050405020304"/>
              <a:ea typeface="方正清刻本悦宋简体"/>
              <a:sym typeface="Times New Roman" panose="02020603050405020304"/>
            </a:endParaRPr>
          </a:p>
        </p:txBody>
      </p:sp>
      <p:sp>
        <p:nvSpPr>
          <p:cNvPr id="9" name="矩形 8"/>
          <p:cNvSpPr/>
          <p:nvPr/>
        </p:nvSpPr>
        <p:spPr>
          <a:xfrm>
            <a:off x="1944910" y="3164023"/>
            <a:ext cx="8302171" cy="1106805"/>
          </a:xfrm>
          <a:prstGeom prst="rect">
            <a:avLst/>
          </a:prstGeom>
        </p:spPr>
        <p:txBody>
          <a:bodyPr wrap="square">
            <a:spAutoFit/>
          </a:bodyPr>
          <a:lstStyle/>
          <a:p>
            <a:pPr algn="ctr">
              <a:lnSpc>
                <a:spcPct val="150000"/>
              </a:lnSpc>
            </a:pPr>
            <a:r>
              <a:rPr lang="en-US" altLang="zh-CN" sz="4400" dirty="0">
                <a:solidFill>
                  <a:srgbClr val="00B050"/>
                </a:solidFill>
                <a:latin typeface="Times New Roman" panose="02020603050405020304"/>
                <a:ea typeface="方正清刻本悦宋简体"/>
                <a:sym typeface="Times New Roman" panose="02020603050405020304"/>
              </a:rPr>
              <a:t>THANKS</a:t>
            </a:r>
            <a:endParaRPr lang="en-US" altLang="zh-CN" sz="4400" dirty="0">
              <a:solidFill>
                <a:srgbClr val="00B050"/>
              </a:solidFill>
              <a:latin typeface="Times New Roman" panose="02020603050405020304"/>
              <a:ea typeface="方正清刻本悦宋简体"/>
              <a:sym typeface="Times New Roman" panose="02020603050405020304"/>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p:nvPr/>
        </p:nvSpPr>
        <p:spPr>
          <a:xfrm>
            <a:off x="3839026" y="1152978"/>
            <a:ext cx="4513944" cy="4513944"/>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a:ea typeface="方正清刻本悦宋简体"/>
              <a:sym typeface="Times New Roman" panose="02020603050405020304"/>
            </a:endParaRPr>
          </a:p>
        </p:txBody>
      </p:sp>
      <p:sp>
        <p:nvSpPr>
          <p:cNvPr id="21" name="椭圆 20"/>
          <p:cNvSpPr/>
          <p:nvPr/>
        </p:nvSpPr>
        <p:spPr>
          <a:xfrm>
            <a:off x="4872822" y="2100324"/>
            <a:ext cx="2446351" cy="76238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a:solidFill>
                  <a:schemeClr val="bg1"/>
                </a:solidFill>
                <a:latin typeface="Times New Roman" panose="02020603050405020304"/>
                <a:ea typeface="方正清刻本悦宋简体"/>
                <a:sym typeface="Times New Roman" panose="02020603050405020304"/>
              </a:rPr>
              <a:t>1</a:t>
            </a:r>
            <a:endParaRPr lang="en-US" altLang="zh-CN" sz="11500" dirty="0">
              <a:solidFill>
                <a:schemeClr val="bg1"/>
              </a:solidFill>
              <a:latin typeface="Times New Roman" panose="02020603050405020304"/>
              <a:ea typeface="方正清刻本悦宋简体"/>
              <a:sym typeface="Times New Roman" panose="02020603050405020304"/>
            </a:endParaRPr>
          </a:p>
        </p:txBody>
      </p:sp>
      <p:sp>
        <p:nvSpPr>
          <p:cNvPr id="25" name="矩形 24"/>
          <p:cNvSpPr/>
          <p:nvPr/>
        </p:nvSpPr>
        <p:spPr>
          <a:xfrm>
            <a:off x="4598351" y="3551174"/>
            <a:ext cx="2926080" cy="922020"/>
          </a:xfrm>
          <a:prstGeom prst="rect">
            <a:avLst/>
          </a:prstGeom>
        </p:spPr>
        <p:txBody>
          <a:bodyPr wrap="none">
            <a:spAutoFit/>
          </a:bodyPr>
          <a:lstStyle/>
          <a:p>
            <a:r>
              <a:rPr lang="zh-CN" altLang="en-US" sz="5400" dirty="0">
                <a:solidFill>
                  <a:schemeClr val="bg1"/>
                </a:solidFill>
                <a:latin typeface="Times New Roman" panose="02020603050405020304"/>
                <a:ea typeface="方正清刻本悦宋简体"/>
                <a:sym typeface="Times New Roman" panose="02020603050405020304"/>
              </a:rPr>
              <a:t>内容回顾</a:t>
            </a:r>
            <a:endParaRPr lang="zh-CN" altLang="en-US" sz="5400" dirty="0">
              <a:solidFill>
                <a:schemeClr val="bg1"/>
              </a:solidFill>
              <a:latin typeface="Times New Roman" panose="02020603050405020304"/>
              <a:ea typeface="方正清刻本悦宋简体"/>
              <a:sym typeface="Times New Roman" panose="02020603050405020304"/>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65630" y="1246505"/>
            <a:ext cx="5750560" cy="794385"/>
          </a:xfrm>
          <a:prstGeom prst="rect">
            <a:avLst/>
          </a:prstGeom>
          <a:noFill/>
        </p:spPr>
        <p:txBody>
          <a:bodyPr wrap="square" rtlCol="0">
            <a:noAutofit/>
          </a:bodyPr>
          <a:p>
            <a:r>
              <a:rPr lang="zh-CN" altLang="en-US" sz="4000"/>
              <a:t>句子的</a:t>
            </a:r>
            <a:r>
              <a:rPr lang="zh-CN" altLang="en-US" sz="4000"/>
              <a:t>翻译</a:t>
            </a:r>
            <a:endParaRPr lang="zh-CN" altLang="en-US" sz="4000"/>
          </a:p>
        </p:txBody>
      </p:sp>
      <p:sp>
        <p:nvSpPr>
          <p:cNvPr id="28" name="文本框 27"/>
          <p:cNvSpPr txBox="1"/>
          <p:nvPr/>
        </p:nvSpPr>
        <p:spPr>
          <a:xfrm>
            <a:off x="2433955" y="1973580"/>
            <a:ext cx="4620895" cy="639445"/>
          </a:xfrm>
          <a:prstGeom prst="rect">
            <a:avLst/>
          </a:prstGeom>
          <a:noFill/>
        </p:spPr>
        <p:txBody>
          <a:bodyPr wrap="square" rtlCol="0">
            <a:noAutofit/>
          </a:bodyPr>
          <a:p>
            <a:r>
              <a:rPr lang="en-US" altLang="zh-CN" sz="3200"/>
              <a:t>1  . </a:t>
            </a:r>
            <a:r>
              <a:rPr lang="zh-CN" altLang="en-US" sz="3200"/>
              <a:t>并列句的译法</a:t>
            </a:r>
            <a:endParaRPr lang="zh-CN" altLang="en-US" sz="3200"/>
          </a:p>
        </p:txBody>
      </p:sp>
      <p:sp>
        <p:nvSpPr>
          <p:cNvPr id="29" name="文本框 28"/>
          <p:cNvSpPr txBox="1"/>
          <p:nvPr/>
        </p:nvSpPr>
        <p:spPr>
          <a:xfrm>
            <a:off x="2758440" y="2722245"/>
            <a:ext cx="7898130" cy="1814830"/>
          </a:xfrm>
          <a:prstGeom prst="rect">
            <a:avLst/>
          </a:prstGeom>
          <a:noFill/>
        </p:spPr>
        <p:txBody>
          <a:bodyPr wrap="square" rtlCol="0">
            <a:spAutoFit/>
          </a:bodyPr>
          <a:p>
            <a:r>
              <a:rPr lang="en-US" altLang="zh-CN" sz="2800"/>
              <a:t>    几个分句分别说出几件事,或同-事物的几个方面,这几个分句就构成了并列复句。汉语使用并列复句</a:t>
            </a:r>
            <a:r>
              <a:rPr lang="zh-CN" altLang="en-US" sz="2800"/>
              <a:t>多</a:t>
            </a:r>
            <a:r>
              <a:rPr lang="en-US" altLang="zh-CN" sz="2800"/>
              <a:t>,英语使用并列句较少,所以汉译英时应弄清原文意义,重新安排句子的结构。</a:t>
            </a:r>
            <a:endParaRPr lang="en-US" altLang="zh-CN" sz="280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510665" y="1059815"/>
            <a:ext cx="3843655" cy="583565"/>
          </a:xfrm>
          <a:prstGeom prst="rect">
            <a:avLst/>
          </a:prstGeom>
          <a:noFill/>
        </p:spPr>
        <p:txBody>
          <a:bodyPr wrap="square" rtlCol="0">
            <a:spAutoFit/>
          </a:bodyPr>
          <a:p>
            <a:r>
              <a:rPr lang="en-US" altLang="zh-CN" sz="3200"/>
              <a:t>1.1</a:t>
            </a:r>
            <a:r>
              <a:rPr lang="zh-CN" altLang="en-US" sz="3200"/>
              <a:t>存粹并列</a:t>
            </a:r>
            <a:r>
              <a:rPr lang="zh-CN" altLang="en-US" sz="3200"/>
              <a:t>复句</a:t>
            </a:r>
            <a:endParaRPr lang="zh-CN" altLang="en-US" sz="3200"/>
          </a:p>
        </p:txBody>
      </p:sp>
      <p:sp>
        <p:nvSpPr>
          <p:cNvPr id="4" name="文本框 3"/>
          <p:cNvSpPr txBox="1"/>
          <p:nvPr/>
        </p:nvSpPr>
        <p:spPr>
          <a:xfrm>
            <a:off x="2139315" y="1962785"/>
            <a:ext cx="8216265" cy="829945"/>
          </a:xfrm>
          <a:prstGeom prst="rect">
            <a:avLst/>
          </a:prstGeom>
          <a:noFill/>
        </p:spPr>
        <p:txBody>
          <a:bodyPr wrap="square" rtlCol="0">
            <a:spAutoFit/>
          </a:bodyPr>
          <a:p>
            <a:r>
              <a:rPr lang="zh-CN" altLang="en-US" sz="2400"/>
              <a:t>原文意义是并列的，仍译为并列句，并加连词</a:t>
            </a:r>
            <a:r>
              <a:rPr lang="en-US" altLang="zh-CN" sz="2400"/>
              <a:t>and</a:t>
            </a:r>
            <a:r>
              <a:rPr lang="zh-CN" altLang="en-US" sz="2400"/>
              <a:t>。</a:t>
            </a:r>
            <a:endParaRPr lang="zh-CN" altLang="en-US" sz="2400"/>
          </a:p>
          <a:p>
            <a:r>
              <a:rPr lang="zh-CN" altLang="en-US" sz="2400"/>
              <a:t>例如：</a:t>
            </a:r>
            <a:endParaRPr lang="zh-CN" altLang="en-US" sz="2400"/>
          </a:p>
        </p:txBody>
      </p:sp>
      <p:sp>
        <p:nvSpPr>
          <p:cNvPr id="9" name="文本框 8"/>
          <p:cNvSpPr txBox="1"/>
          <p:nvPr/>
        </p:nvSpPr>
        <p:spPr>
          <a:xfrm>
            <a:off x="2440305" y="3112135"/>
            <a:ext cx="8554085" cy="1198880"/>
          </a:xfrm>
          <a:prstGeom prst="rect">
            <a:avLst/>
          </a:prstGeom>
          <a:noFill/>
        </p:spPr>
        <p:txBody>
          <a:bodyPr wrap="square" rtlCol="0">
            <a:spAutoFit/>
          </a:bodyPr>
          <a:p>
            <a:r>
              <a:rPr lang="en-US" altLang="zh-CN" sz="2400"/>
              <a:t>E</a:t>
            </a:r>
            <a:r>
              <a:rPr lang="en-US" altLang="zh-CN" sz="2400"/>
              <a:t>lectronics is the study of the flow of the electrons and application of such knowledge to practiccal problems of communications and controls.</a:t>
            </a:r>
            <a:endParaRPr lang="en-US" altLang="zh-CN" sz="2400"/>
          </a:p>
        </p:txBody>
      </p:sp>
      <p:sp>
        <p:nvSpPr>
          <p:cNvPr id="11" name="文本框 10"/>
          <p:cNvSpPr txBox="1"/>
          <p:nvPr/>
        </p:nvSpPr>
        <p:spPr>
          <a:xfrm>
            <a:off x="2440305" y="4630420"/>
            <a:ext cx="7915275" cy="608965"/>
          </a:xfrm>
          <a:prstGeom prst="rect">
            <a:avLst/>
          </a:prstGeom>
          <a:noFill/>
        </p:spPr>
        <p:txBody>
          <a:bodyPr wrap="square" rtlCol="0">
            <a:noAutofit/>
          </a:bodyPr>
          <a:p>
            <a:r>
              <a:rPr lang="zh-CN" altLang="en-US" sz="2400"/>
              <a:t>电子学是对电子流动进行研究，并把这样的知识应用于通信和控制的实际问题</a:t>
            </a:r>
            <a:r>
              <a:rPr lang="zh-CN" altLang="en-US" sz="2400"/>
              <a:t>上。</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1" grpId="0"/>
      <p:bldP spid="11"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440305" y="1438275"/>
            <a:ext cx="7915275" cy="829945"/>
          </a:xfrm>
          <a:prstGeom prst="rect">
            <a:avLst/>
          </a:prstGeom>
          <a:noFill/>
        </p:spPr>
        <p:txBody>
          <a:bodyPr wrap="square" rtlCol="0">
            <a:spAutoFit/>
          </a:bodyPr>
          <a:p>
            <a:r>
              <a:rPr lang="zh-CN" altLang="en-US" sz="2400"/>
              <a:t>这种住宅的效益远超过普通房屋，它耗电还不到普通房屋的</a:t>
            </a:r>
            <a:r>
              <a:rPr lang="en-US" altLang="zh-CN" sz="2400"/>
              <a:t>1/3</a:t>
            </a:r>
            <a:endParaRPr lang="en-US" altLang="zh-CN" sz="2400"/>
          </a:p>
        </p:txBody>
      </p:sp>
      <p:sp>
        <p:nvSpPr>
          <p:cNvPr id="11" name="文本框 10"/>
          <p:cNvSpPr txBox="1"/>
          <p:nvPr/>
        </p:nvSpPr>
        <p:spPr>
          <a:xfrm>
            <a:off x="2440305" y="3122295"/>
            <a:ext cx="7915275" cy="791210"/>
          </a:xfrm>
          <a:prstGeom prst="rect">
            <a:avLst/>
          </a:prstGeom>
          <a:noFill/>
        </p:spPr>
        <p:txBody>
          <a:bodyPr wrap="square" rtlCol="0">
            <a:noAutofit/>
          </a:bodyPr>
          <a:p>
            <a:r>
              <a:rPr lang="en-US" altLang="zh-CN" sz="2400"/>
              <a:t>The houses are far more efficient than conventional ones and use less than a third as much power.</a:t>
            </a:r>
            <a:endParaRPr lang="en-US" altLang="zh-CN"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1" grpId="0"/>
      <p:bldP spid="11"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510665" y="1110615"/>
            <a:ext cx="7839710" cy="953135"/>
          </a:xfrm>
          <a:prstGeom prst="rect">
            <a:avLst/>
          </a:prstGeom>
          <a:noFill/>
        </p:spPr>
        <p:txBody>
          <a:bodyPr wrap="square" rtlCol="0">
            <a:spAutoFit/>
          </a:bodyPr>
          <a:p>
            <a:r>
              <a:rPr lang="zh-CN" altLang="en-US" sz="2800"/>
              <a:t>汉语存粹并列复句格式较多，常见的句式及其英译汉介绍如下：</a:t>
            </a:r>
            <a:endParaRPr lang="zh-CN" altLang="en-US" sz="2800"/>
          </a:p>
        </p:txBody>
      </p:sp>
      <p:sp>
        <p:nvSpPr>
          <p:cNvPr id="4" name="文本框 3"/>
          <p:cNvSpPr txBox="1"/>
          <p:nvPr/>
        </p:nvSpPr>
        <p:spPr>
          <a:xfrm>
            <a:off x="2139315" y="1962785"/>
            <a:ext cx="6897370" cy="2934970"/>
          </a:xfrm>
          <a:prstGeom prst="rect">
            <a:avLst/>
          </a:prstGeom>
          <a:noFill/>
        </p:spPr>
        <p:txBody>
          <a:bodyPr wrap="square" rtlCol="0">
            <a:noAutofit/>
          </a:bodyPr>
          <a:p>
            <a:r>
              <a:rPr lang="en-US" altLang="zh-CN" sz="2400"/>
              <a:t>1.“</a:t>
            </a:r>
            <a:r>
              <a:rPr lang="zh-CN" altLang="en-US" sz="2400"/>
              <a:t>又</a:t>
            </a:r>
            <a:r>
              <a:rPr lang="en-US" altLang="zh-CN" sz="2400"/>
              <a:t>......</a:t>
            </a:r>
            <a:r>
              <a:rPr lang="zh-CN" altLang="en-US" sz="2400"/>
              <a:t>又</a:t>
            </a:r>
            <a:r>
              <a:rPr lang="en-US" altLang="zh-CN" sz="2400"/>
              <a:t>......”</a:t>
            </a:r>
            <a:r>
              <a:rPr lang="zh-CN" altLang="en-US" sz="2400"/>
              <a:t>，</a:t>
            </a:r>
            <a:r>
              <a:rPr lang="en-US" altLang="zh-CN" sz="2400"/>
              <a:t>“</a:t>
            </a:r>
            <a:r>
              <a:rPr lang="zh-CN" altLang="en-US" sz="2400"/>
              <a:t>既</a:t>
            </a:r>
            <a:r>
              <a:rPr lang="en-US" altLang="zh-CN" sz="2400"/>
              <a:t>......</a:t>
            </a:r>
            <a:r>
              <a:rPr lang="zh-CN" altLang="en-US" sz="2400"/>
              <a:t>又</a:t>
            </a:r>
            <a:r>
              <a:rPr lang="en-US" altLang="zh-CN" sz="2400"/>
              <a:t>......”</a:t>
            </a:r>
            <a:r>
              <a:rPr lang="zh-CN" altLang="en-US" sz="2400"/>
              <a:t>可译为</a:t>
            </a:r>
            <a:r>
              <a:rPr lang="en-US" altLang="zh-CN" sz="2400"/>
              <a:t>as...as...</a:t>
            </a:r>
            <a:r>
              <a:rPr lang="zh-CN" altLang="en-US" sz="2400"/>
              <a:t>，</a:t>
            </a:r>
            <a:r>
              <a:rPr lang="en-US" altLang="zh-CN" sz="2400"/>
              <a:t>as much...as...</a:t>
            </a:r>
            <a:r>
              <a:rPr lang="zh-CN" altLang="en-US" sz="2400"/>
              <a:t>等。</a:t>
            </a:r>
            <a:endParaRPr lang="zh-CN" altLang="en-US" sz="2400"/>
          </a:p>
          <a:p>
            <a:r>
              <a:rPr lang="en-US" altLang="zh-CN" sz="2400"/>
              <a:t>2.“</a:t>
            </a:r>
            <a:r>
              <a:rPr lang="zh-CN" altLang="en-US" sz="2400"/>
              <a:t>一方面</a:t>
            </a:r>
            <a:r>
              <a:rPr lang="en-US" altLang="zh-CN" sz="2400"/>
              <a:t>......</a:t>
            </a:r>
            <a:r>
              <a:rPr lang="zh-CN" altLang="en-US" sz="2400"/>
              <a:t>另一方面</a:t>
            </a:r>
            <a:r>
              <a:rPr lang="en-US" altLang="zh-CN" sz="2400"/>
              <a:t>......”</a:t>
            </a:r>
            <a:r>
              <a:rPr lang="zh-CN" altLang="en-US" sz="2400"/>
              <a:t>可译为</a:t>
            </a:r>
            <a:r>
              <a:rPr lang="en-US" altLang="zh-CN" sz="2400"/>
              <a:t>on the one hand ...on the other hand...,what with...what with...</a:t>
            </a:r>
            <a:r>
              <a:rPr lang="zh-CN" altLang="en-US" sz="2400"/>
              <a:t>等。</a:t>
            </a:r>
            <a:endParaRPr lang="zh-CN" altLang="en-US" sz="2400"/>
          </a:p>
          <a:p>
            <a:r>
              <a:rPr lang="en-US" altLang="zh-CN" sz="2400"/>
              <a:t>3.“</a:t>
            </a:r>
            <a:r>
              <a:rPr lang="zh-CN" altLang="en-US" sz="2400"/>
              <a:t>一边</a:t>
            </a:r>
            <a:r>
              <a:rPr lang="en-US" altLang="zh-CN" sz="2400"/>
              <a:t>.......</a:t>
            </a:r>
            <a:r>
              <a:rPr lang="zh-CN" altLang="en-US" sz="2400"/>
              <a:t>一边</a:t>
            </a:r>
            <a:r>
              <a:rPr lang="en-US" altLang="zh-CN" sz="2400"/>
              <a:t>......”</a:t>
            </a:r>
            <a:r>
              <a:rPr lang="zh-CN" altLang="en-US" sz="2400"/>
              <a:t>可译为</a:t>
            </a:r>
            <a:r>
              <a:rPr lang="en-US" altLang="zh-CN" sz="2400"/>
              <a:t>at the same     time,simultaneously,as,over </a:t>
            </a:r>
            <a:r>
              <a:rPr lang="zh-CN" altLang="en-US" sz="2400"/>
              <a:t>等。</a:t>
            </a:r>
            <a:endParaRPr lang="zh-CN" altLang="en-US" sz="2400"/>
          </a:p>
          <a:p>
            <a:r>
              <a:rPr lang="en-US" altLang="zh-CN" sz="2400">
                <a:sym typeface="+mn-ea"/>
              </a:rPr>
              <a:t>4.“</a:t>
            </a:r>
            <a:r>
              <a:rPr lang="zh-CN" altLang="en-US" sz="2400">
                <a:sym typeface="+mn-ea"/>
              </a:rPr>
              <a:t>也</a:t>
            </a:r>
            <a:r>
              <a:rPr lang="en-US" altLang="zh-CN" sz="2400">
                <a:sym typeface="+mn-ea"/>
              </a:rPr>
              <a:t>......</a:t>
            </a:r>
            <a:r>
              <a:rPr lang="zh-CN" altLang="en-US" sz="2400">
                <a:sym typeface="+mn-ea"/>
              </a:rPr>
              <a:t>也</a:t>
            </a:r>
            <a:r>
              <a:rPr lang="en-US" altLang="zh-CN" sz="2400">
                <a:sym typeface="+mn-ea"/>
              </a:rPr>
              <a:t>......”</a:t>
            </a:r>
            <a:r>
              <a:rPr lang="zh-CN" altLang="en-US" sz="2400">
                <a:sym typeface="+mn-ea"/>
              </a:rPr>
              <a:t>的译法可视具体情况而定。</a:t>
            </a:r>
            <a:endParaRPr lang="zh-CN" altLang="en-US" sz="240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479550" y="1099820"/>
            <a:ext cx="7870825" cy="521970"/>
          </a:xfrm>
          <a:prstGeom prst="rect">
            <a:avLst/>
          </a:prstGeom>
          <a:noFill/>
        </p:spPr>
        <p:txBody>
          <a:bodyPr wrap="square" rtlCol="0">
            <a:spAutoFit/>
          </a:bodyPr>
          <a:p>
            <a:r>
              <a:rPr lang="zh-CN" altLang="en-US" sz="2800"/>
              <a:t>例如：</a:t>
            </a:r>
            <a:endParaRPr lang="zh-CN" altLang="en-US" sz="2800"/>
          </a:p>
        </p:txBody>
      </p:sp>
      <p:sp>
        <p:nvSpPr>
          <p:cNvPr id="9" name="文本框 8"/>
          <p:cNvSpPr txBox="1"/>
          <p:nvPr/>
        </p:nvSpPr>
        <p:spPr>
          <a:xfrm>
            <a:off x="1912620" y="1833880"/>
            <a:ext cx="7915275" cy="1198880"/>
          </a:xfrm>
          <a:prstGeom prst="rect">
            <a:avLst/>
          </a:prstGeom>
          <a:noFill/>
        </p:spPr>
        <p:txBody>
          <a:bodyPr wrap="square" rtlCol="0">
            <a:spAutoFit/>
          </a:bodyPr>
          <a:p>
            <a:r>
              <a:rPr lang="en-US" altLang="zh-CN" sz="2400"/>
              <a:t>One group of </a:t>
            </a:r>
            <a:r>
              <a:rPr lang="en-US" altLang="zh-CN" sz="2400"/>
              <a:t>rats was a kind that never get diabetes;the other rats were more likely to  get the disease because of a genetic weakness.</a:t>
            </a:r>
            <a:endParaRPr lang="en-US" altLang="zh-CN" sz="2400"/>
          </a:p>
        </p:txBody>
      </p:sp>
      <p:sp>
        <p:nvSpPr>
          <p:cNvPr id="11" name="文本框 10"/>
          <p:cNvSpPr txBox="1"/>
          <p:nvPr/>
        </p:nvSpPr>
        <p:spPr>
          <a:xfrm>
            <a:off x="1912620" y="3500120"/>
            <a:ext cx="7915275" cy="608965"/>
          </a:xfrm>
          <a:prstGeom prst="rect">
            <a:avLst/>
          </a:prstGeom>
          <a:noFill/>
        </p:spPr>
        <p:txBody>
          <a:bodyPr wrap="square" rtlCol="0">
            <a:noAutofit/>
          </a:bodyPr>
          <a:p>
            <a:r>
              <a:rPr lang="zh-CN" altLang="en-US" sz="2400"/>
              <a:t>一组是从未患过早期糖尿病的白鼠；另一组是由于某种遗传缺陷而患早期糖尿病的</a:t>
            </a:r>
            <a:r>
              <a:rPr lang="zh-CN" altLang="en-US" sz="2400"/>
              <a:t>白鼠。</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1" grpId="0"/>
      <p:bldP spid="11"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421890" y="2391410"/>
            <a:ext cx="7915275" cy="829945"/>
          </a:xfrm>
          <a:prstGeom prst="rect">
            <a:avLst/>
          </a:prstGeom>
          <a:noFill/>
        </p:spPr>
        <p:txBody>
          <a:bodyPr wrap="square" rtlCol="0">
            <a:spAutoFit/>
          </a:bodyPr>
          <a:p>
            <a:r>
              <a:rPr lang="en-US" altLang="zh-CN" sz="2400">
                <a:sym typeface="+mn-ea"/>
              </a:rPr>
              <a:t>Some of the people on the sports ground are playing ballgames ;some are running.</a:t>
            </a:r>
            <a:endParaRPr lang="zh-CN" altLang="en-US" sz="2400"/>
          </a:p>
        </p:txBody>
      </p:sp>
      <p:sp>
        <p:nvSpPr>
          <p:cNvPr id="11" name="文本框 10"/>
          <p:cNvSpPr txBox="1"/>
          <p:nvPr/>
        </p:nvSpPr>
        <p:spPr>
          <a:xfrm>
            <a:off x="2421890" y="3646170"/>
            <a:ext cx="7915275" cy="642620"/>
          </a:xfrm>
          <a:prstGeom prst="rect">
            <a:avLst/>
          </a:prstGeom>
          <a:noFill/>
        </p:spPr>
        <p:txBody>
          <a:bodyPr wrap="square" rtlCol="0">
            <a:noAutofit/>
          </a:bodyPr>
          <a:p>
            <a:r>
              <a:rPr lang="zh-CN" altLang="en-US" sz="2400">
                <a:sym typeface="+mn-ea"/>
              </a:rPr>
              <a:t>这种测量方法既实用</a:t>
            </a:r>
            <a:r>
              <a:rPr lang="en-US" altLang="zh-CN" sz="2400">
                <a:sym typeface="+mn-ea"/>
              </a:rPr>
              <a:t>·</a:t>
            </a:r>
            <a:r>
              <a:rPr lang="zh-CN" altLang="en-US" sz="2400">
                <a:sym typeface="+mn-ea"/>
              </a:rPr>
              <a:t>又简单。</a:t>
            </a:r>
            <a:endParaRPr lang="en-US" altLang="zh-CN" sz="2400"/>
          </a:p>
        </p:txBody>
      </p:sp>
      <p:sp>
        <p:nvSpPr>
          <p:cNvPr id="6" name="文本框 5"/>
          <p:cNvSpPr txBox="1"/>
          <p:nvPr/>
        </p:nvSpPr>
        <p:spPr>
          <a:xfrm>
            <a:off x="2421890" y="4560570"/>
            <a:ext cx="6904355" cy="829945"/>
          </a:xfrm>
          <a:prstGeom prst="rect">
            <a:avLst/>
          </a:prstGeom>
          <a:noFill/>
        </p:spPr>
        <p:txBody>
          <a:bodyPr wrap="square" rtlCol="0">
            <a:spAutoFit/>
          </a:bodyPr>
          <a:p>
            <a:r>
              <a:rPr lang="en-US" altLang="zh-CN" sz="2400">
                <a:sym typeface="+mn-ea"/>
              </a:rPr>
              <a:t>This method of measurement is as simple as practical.</a:t>
            </a:r>
            <a:endParaRPr lang="en-US" altLang="zh-CN" sz="2400"/>
          </a:p>
          <a:p>
            <a:endParaRPr lang="zh-CN" altLang="en-US" sz="2400"/>
          </a:p>
        </p:txBody>
      </p:sp>
      <p:sp>
        <p:nvSpPr>
          <p:cNvPr id="7" name="文本框 6"/>
          <p:cNvSpPr txBox="1"/>
          <p:nvPr/>
        </p:nvSpPr>
        <p:spPr>
          <a:xfrm>
            <a:off x="2421890" y="1506220"/>
            <a:ext cx="6258560" cy="460375"/>
          </a:xfrm>
          <a:prstGeom prst="rect">
            <a:avLst/>
          </a:prstGeom>
          <a:noFill/>
        </p:spPr>
        <p:txBody>
          <a:bodyPr wrap="square" rtlCol="0">
            <a:spAutoFit/>
          </a:bodyPr>
          <a:p>
            <a:r>
              <a:rPr lang="zh-CN" altLang="en-US" sz="2400">
                <a:sym typeface="+mn-ea"/>
              </a:rPr>
              <a:t>操场上有打球的，也有跑步的。</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1" grpId="0"/>
      <p:bldP spid="11" grpId="1"/>
      <p:bldP spid="6" grpId="0"/>
      <p:bldP spid="6"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440305" y="1387475"/>
            <a:ext cx="7915275" cy="829945"/>
          </a:xfrm>
          <a:prstGeom prst="rect">
            <a:avLst/>
          </a:prstGeom>
          <a:noFill/>
        </p:spPr>
        <p:txBody>
          <a:bodyPr wrap="square" rtlCol="0">
            <a:spAutoFit/>
          </a:bodyPr>
          <a:p>
            <a:r>
              <a:rPr lang="zh-CN" altLang="en-US" sz="2400"/>
              <a:t>一方面由于原料不足，一方面由于劳力不足，他们很难完成</a:t>
            </a:r>
            <a:r>
              <a:rPr lang="zh-CN" altLang="en-US" sz="2400"/>
              <a:t>任务。</a:t>
            </a:r>
            <a:endParaRPr lang="zh-CN" altLang="en-US" sz="2400"/>
          </a:p>
        </p:txBody>
      </p:sp>
      <p:sp>
        <p:nvSpPr>
          <p:cNvPr id="11" name="文本框 10"/>
          <p:cNvSpPr txBox="1"/>
          <p:nvPr/>
        </p:nvSpPr>
        <p:spPr>
          <a:xfrm>
            <a:off x="2440305" y="2813685"/>
            <a:ext cx="7915275" cy="954405"/>
          </a:xfrm>
          <a:prstGeom prst="rect">
            <a:avLst/>
          </a:prstGeom>
          <a:noFill/>
        </p:spPr>
        <p:txBody>
          <a:bodyPr wrap="square" rtlCol="0">
            <a:noAutofit/>
          </a:bodyPr>
          <a:p>
            <a:r>
              <a:rPr lang="en-US" altLang="zh-CN" sz="2400"/>
              <a:t>What with lack of raw materials and what with shortage of labor,it is impossible for them of fulfill the task.</a:t>
            </a:r>
            <a:endParaRPr lang="en-US" altLang="zh-CN"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9" grpId="0"/>
      <p:bldP spid="9" grpId="1"/>
    </p:bldLst>
  </p:timing>
</p:sld>
</file>

<file path=ppt/tags/tag1.xml><?xml version="1.0" encoding="utf-8"?>
<p:tagLst xmlns:p="http://schemas.openxmlformats.org/presentationml/2006/main">
  <p:tag name="KSO_WM_UNIT_PLACING_PICTURE_USER_VIEWPORT" val="{&quot;height&quot;:19200.00157480315,&quot;width&quot;:10799.99842519685}"/>
</p:tagLst>
</file>

<file path=ppt/tags/tag2.xml><?xml version="1.0" encoding="utf-8"?>
<p:tagLst xmlns:p="http://schemas.openxmlformats.org/presentationml/2006/main">
  <p:tag name="KSO_WPP_MARK_KEY" val="d8bc40ce-ae0d-4cf2-b1fd-3155ca669c31"/>
  <p:tag name="COMMONDATA" val="eyJjb3VudCI6MTcsImhkaWQiOiJjNDFmNjU1MjIxMWRjYTZjYmIzZTgwODlhZWJhYjU5ZiIsInVzZXJDb3VudCI6NX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6103</Words>
  <Application>WPS 演示</Application>
  <PresentationFormat>自定义</PresentationFormat>
  <Paragraphs>111</Paragraphs>
  <Slides>18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18</vt:i4>
      </vt:variant>
    </vt:vector>
  </HeadingPairs>
  <TitlesOfParts>
    <vt:vector size="27" baseType="lpstr">
      <vt:lpstr>Arial</vt:lpstr>
      <vt:lpstr>宋体</vt:lpstr>
      <vt:lpstr>Wingdings</vt:lpstr>
      <vt:lpstr>方正清刻本悦宋简体</vt:lpstr>
      <vt:lpstr>Times New Roman</vt:lpstr>
      <vt:lpstr>Calibri</vt:lpstr>
      <vt:lpstr>微软雅黑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白陌</cp:lastModifiedBy>
  <cp:revision>66</cp:revision>
  <dcterms:created xsi:type="dcterms:W3CDTF">2019-09-25T04:55:00Z</dcterms:created>
  <dcterms:modified xsi:type="dcterms:W3CDTF">2023-05-31T22:07:39Z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KSOTemplateUUID">
    <vt:lpwstr>v1.0_mb_FygSN3yqrAQe7JZRz3XIUQ==</vt:lpwstr>
  </property>
  <property fmtid="{D5CDD505-2E9C-101B-9397-08002B2CF9AE}" pid="4" name="ICV">
    <vt:lpwstr>464D2A0E46AD4ADAAD99239C5E14D5F4_13</vt:lpwstr>
  </property>
</Properties>
</file>

<file path=docProps/thumbnail.jpeg>
</file>